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Play" panose="020B0604020202020204" charset="0"/>
      <p:regular r:id="rId20"/>
    </p:embeddedFont>
    <p:embeddedFont>
      <p:font typeface="Play Bold" panose="020B0604020202020204" charset="0"/>
      <p:regular r:id="rId21"/>
    </p:embeddedFont>
    <p:embeddedFont>
      <p:font typeface="Telegraf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049" y="729970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>
                <a:moveTo>
                  <a:pt x="0" y="0"/>
                </a:moveTo>
                <a:lnTo>
                  <a:pt x="14418410" y="0"/>
                </a:lnTo>
                <a:lnTo>
                  <a:pt x="14418410" y="5560111"/>
                </a:lnTo>
                <a:lnTo>
                  <a:pt x="0" y="5560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395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553" y="7576961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2485" y="3193872"/>
            <a:ext cx="3843560" cy="3790711"/>
          </a:xfrm>
          <a:custGeom>
            <a:avLst/>
            <a:gdLst/>
            <a:ahLst/>
            <a:cxnLst/>
            <a:rect l="l" t="t" r="r" b="b"/>
            <a:pathLst>
              <a:path w="3843560" h="3790711">
                <a:moveTo>
                  <a:pt x="0" y="0"/>
                </a:moveTo>
                <a:lnTo>
                  <a:pt x="3843560" y="0"/>
                </a:lnTo>
                <a:lnTo>
                  <a:pt x="3843560" y="3790711"/>
                </a:lnTo>
                <a:lnTo>
                  <a:pt x="0" y="3790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53843" y="-2029430"/>
            <a:ext cx="6666302" cy="5933009"/>
          </a:xfrm>
          <a:custGeom>
            <a:avLst/>
            <a:gdLst/>
            <a:ahLst/>
            <a:cxnLst/>
            <a:rect l="l" t="t" r="r" b="b"/>
            <a:pathLst>
              <a:path w="6666302" h="5933009">
                <a:moveTo>
                  <a:pt x="0" y="0"/>
                </a:moveTo>
                <a:lnTo>
                  <a:pt x="6666302" y="0"/>
                </a:lnTo>
                <a:lnTo>
                  <a:pt x="6666302" y="5933008"/>
                </a:lnTo>
                <a:lnTo>
                  <a:pt x="0" y="5933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3008" y="2139347"/>
            <a:ext cx="1958688" cy="1855857"/>
          </a:xfrm>
          <a:custGeom>
            <a:avLst/>
            <a:gdLst/>
            <a:ahLst/>
            <a:cxnLst/>
            <a:rect l="l" t="t" r="r" b="b"/>
            <a:pathLst>
              <a:path w="1958688" h="1855857">
                <a:moveTo>
                  <a:pt x="0" y="0"/>
                </a:moveTo>
                <a:lnTo>
                  <a:pt x="1958688" y="0"/>
                </a:lnTo>
                <a:lnTo>
                  <a:pt x="1958688" y="1855857"/>
                </a:lnTo>
                <a:lnTo>
                  <a:pt x="0" y="1855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21376" y="937074"/>
            <a:ext cx="6055780" cy="537388"/>
            <a:chOff x="0" y="0"/>
            <a:chExt cx="8074373" cy="7165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068" cy="716517"/>
            </a:xfrm>
            <a:custGeom>
              <a:avLst/>
              <a:gdLst/>
              <a:ahLst/>
              <a:cxnLst/>
              <a:rect l="l" t="t" r="r" b="b"/>
              <a:pathLst>
                <a:path w="936068" h="716517">
                  <a:moveTo>
                    <a:pt x="0" y="0"/>
                  </a:moveTo>
                  <a:lnTo>
                    <a:pt x="936068" y="0"/>
                  </a:lnTo>
                  <a:lnTo>
                    <a:pt x="936068" y="716517"/>
                  </a:lnTo>
                  <a:lnTo>
                    <a:pt x="0" y="716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648305" y="18322"/>
              <a:ext cx="642606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lay"/>
                </a:rPr>
                <a:t>APSC TEAM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313851" y="4645025"/>
            <a:ext cx="379105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313851" y="3979284"/>
            <a:ext cx="335507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Play Bold"/>
              </a:rPr>
              <a:t>APSC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13851" y="4872616"/>
            <a:ext cx="3355075" cy="143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Gunn Arora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Gracy Gulati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Guransh Singh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Parth Batra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2664242"/>
            <a:ext cx="10872996" cy="4958516"/>
            <a:chOff x="0" y="0"/>
            <a:chExt cx="14497328" cy="661135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6200"/>
              <a:ext cx="14497328" cy="518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120"/>
                </a:lnSpc>
              </a:pPr>
              <a:r>
                <a:rPr lang="en-US" sz="9200">
                  <a:solidFill>
                    <a:srgbClr val="FFFFFF"/>
                  </a:solidFill>
                  <a:latin typeface="Play"/>
                </a:rPr>
                <a:t>NeuroVision: Forecasting Health on the Spectrum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04084"/>
              <a:ext cx="13284965" cy="60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Telegraf"/>
                </a:rPr>
                <a:t>Unlocking Health Insights with AI and Data Science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460804" y="6908383"/>
            <a:ext cx="3963726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Group-8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3313851" y="6605929"/>
            <a:ext cx="379105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628" y="3392277"/>
            <a:ext cx="8057072" cy="6093703"/>
            <a:chOff x="0" y="0"/>
            <a:chExt cx="10742762" cy="812493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742762" cy="8124937"/>
              <a:chOff x="0" y="0"/>
              <a:chExt cx="6763099" cy="51150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763099" cy="5115049"/>
              </a:xfrm>
              <a:custGeom>
                <a:avLst/>
                <a:gdLst/>
                <a:ahLst/>
                <a:cxnLst/>
                <a:rect l="l" t="t" r="r" b="b"/>
                <a:pathLst>
                  <a:path w="6763099" h="5115049">
                    <a:moveTo>
                      <a:pt x="6638639" y="5115049"/>
                    </a:moveTo>
                    <a:lnTo>
                      <a:pt x="124460" y="5115049"/>
                    </a:lnTo>
                    <a:cubicBezTo>
                      <a:pt x="55880" y="5115049"/>
                      <a:pt x="0" y="5059169"/>
                      <a:pt x="0" y="499058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38639" y="0"/>
                    </a:lnTo>
                    <a:cubicBezTo>
                      <a:pt x="6707219" y="0"/>
                      <a:pt x="6763099" y="55880"/>
                      <a:pt x="6763099" y="124460"/>
                    </a:cubicBezTo>
                    <a:lnTo>
                      <a:pt x="6763099" y="4990589"/>
                    </a:lnTo>
                    <a:cubicBezTo>
                      <a:pt x="6763099" y="5059169"/>
                      <a:pt x="6707219" y="5115049"/>
                      <a:pt x="6638639" y="5115049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223564" y="1330271"/>
              <a:ext cx="7788330" cy="5397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Gender - Male, Female, Others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Hypertension - Whether the Person has Hypertension or not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Ever Married - Has the person ever been married or not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Glucose - The glucose level of the person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Smoking Status - Has the person Ever Smoked or not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8486" y="1085850"/>
            <a:ext cx="13495946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Strokes Dataset Information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67033" y="3392277"/>
            <a:ext cx="8057072" cy="6093703"/>
            <a:chOff x="0" y="0"/>
            <a:chExt cx="10742762" cy="812493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742762" cy="8124937"/>
              <a:chOff x="0" y="0"/>
              <a:chExt cx="6763099" cy="511504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763099" cy="5115049"/>
              </a:xfrm>
              <a:custGeom>
                <a:avLst/>
                <a:gdLst/>
                <a:ahLst/>
                <a:cxnLst/>
                <a:rect l="l" t="t" r="r" b="b"/>
                <a:pathLst>
                  <a:path w="6763099" h="5115049">
                    <a:moveTo>
                      <a:pt x="6638639" y="5115049"/>
                    </a:moveTo>
                    <a:lnTo>
                      <a:pt x="124460" y="5115049"/>
                    </a:lnTo>
                    <a:cubicBezTo>
                      <a:pt x="55880" y="5115049"/>
                      <a:pt x="0" y="5059169"/>
                      <a:pt x="0" y="499058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38639" y="0"/>
                    </a:lnTo>
                    <a:cubicBezTo>
                      <a:pt x="6707219" y="0"/>
                      <a:pt x="6763099" y="55880"/>
                      <a:pt x="6763099" y="124460"/>
                    </a:cubicBezTo>
                    <a:lnTo>
                      <a:pt x="6763099" y="4990589"/>
                    </a:lnTo>
                    <a:cubicBezTo>
                      <a:pt x="6763099" y="5059169"/>
                      <a:pt x="6707219" y="5115049"/>
                      <a:pt x="6638639" y="5115049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223564" y="1330271"/>
              <a:ext cx="7788330" cy="5397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Age - Age in Years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Heart Disease - Whether the Person has Heart Disease or not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Residence Type - In wht are does the person reside in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BMI - The Body Mass Index of the person</a:t>
              </a:r>
            </a:p>
            <a:p>
              <a:pPr marL="591898" lvl="1" indent="-295949" algn="l">
                <a:lnSpc>
                  <a:spcPts val="3563"/>
                </a:lnSpc>
                <a:buFont typeface="Arial"/>
                <a:buChar char="•"/>
              </a:pPr>
              <a:r>
                <a:rPr lang="en-US" sz="2741">
                  <a:solidFill>
                    <a:srgbClr val="FFFFFF"/>
                  </a:solidFill>
                  <a:latin typeface="Telegraf"/>
                </a:rPr>
                <a:t>Work Type - Work type of the patient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89667"/>
            <a:ext cx="9984686" cy="5556703"/>
            <a:chOff x="0" y="0"/>
            <a:chExt cx="5599044" cy="3115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99044" cy="3115994"/>
            </a:xfrm>
            <a:custGeom>
              <a:avLst/>
              <a:gdLst/>
              <a:ahLst/>
              <a:cxnLst/>
              <a:rect l="l" t="t" r="r" b="b"/>
              <a:pathLst>
                <a:path w="5599044" h="3115994">
                  <a:moveTo>
                    <a:pt x="5474584" y="3115994"/>
                  </a:moveTo>
                  <a:lnTo>
                    <a:pt x="124460" y="3115994"/>
                  </a:lnTo>
                  <a:cubicBezTo>
                    <a:pt x="55880" y="3115994"/>
                    <a:pt x="0" y="3060114"/>
                    <a:pt x="0" y="2991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4584" y="0"/>
                  </a:lnTo>
                  <a:cubicBezTo>
                    <a:pt x="5543164" y="0"/>
                    <a:pt x="5599044" y="55880"/>
                    <a:pt x="5599044" y="124460"/>
                  </a:cubicBezTo>
                  <a:lnTo>
                    <a:pt x="5599044" y="2991534"/>
                  </a:lnTo>
                  <a:cubicBezTo>
                    <a:pt x="5599044" y="3060114"/>
                    <a:pt x="5543164" y="3115994"/>
                    <a:pt x="5474584" y="3115994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96677" y="1176788"/>
            <a:ext cx="10138449" cy="6770264"/>
          </a:xfrm>
          <a:custGeom>
            <a:avLst/>
            <a:gdLst/>
            <a:ahLst/>
            <a:cxnLst/>
            <a:rect l="l" t="t" r="r" b="b"/>
            <a:pathLst>
              <a:path w="10138449" h="6770264">
                <a:moveTo>
                  <a:pt x="0" y="0"/>
                </a:moveTo>
                <a:lnTo>
                  <a:pt x="10138449" y="0"/>
                </a:lnTo>
                <a:lnTo>
                  <a:pt x="10138449" y="6770264"/>
                </a:lnTo>
                <a:lnTo>
                  <a:pt x="0" y="6770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18" r="-123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03236" y="1604261"/>
            <a:ext cx="5595850" cy="5915318"/>
          </a:xfrm>
          <a:custGeom>
            <a:avLst/>
            <a:gdLst/>
            <a:ahLst/>
            <a:cxnLst/>
            <a:rect l="l" t="t" r="r" b="b"/>
            <a:pathLst>
              <a:path w="5595850" h="5915318">
                <a:moveTo>
                  <a:pt x="0" y="0"/>
                </a:moveTo>
                <a:lnTo>
                  <a:pt x="5595850" y="0"/>
                </a:lnTo>
                <a:lnTo>
                  <a:pt x="5595850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05059" y="8707437"/>
            <a:ext cx="840715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Strokes Prediction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6635" y="2255299"/>
            <a:ext cx="5722931" cy="338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Diabetes Dataset Information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8933605" y="1276628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33605" y="2532158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33605" y="378768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33605" y="504321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33605" y="6298746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33605" y="7554276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33605" y="8809805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800"/>
                </a:lnTo>
                <a:lnTo>
                  <a:pt x="0" y="26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9683337" y="721614"/>
          <a:ext cx="7943359" cy="9066914"/>
        </p:xfrm>
        <a:graphic>
          <a:graphicData uri="http://schemas.openxmlformats.org/drawingml/2006/table">
            <a:tbl>
              <a:tblPr/>
              <a:tblGrid>
                <a:gridCol w="794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234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Glucose Level : 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Plasma glucose concentration a 2 hours in an oral glucose tolerance test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76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Blood Pressure Value 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Mention your Blood Pressure Value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76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Skin Thickness value 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Diastolic blood pressure (mm Hg)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576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Diabetes Pedigree Function value 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Diabetes pedigree function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576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Insulin sort 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2-Hour serum insulin (mu U/ml)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576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BMI 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Body mass index (weight in kg/(height in m)^2)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576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Age : Age in Years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1226108" y="718834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6" y="0"/>
                </a:lnTo>
                <a:lnTo>
                  <a:pt x="280526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66023"/>
              </p:ext>
            </p:extLst>
          </p:nvPr>
        </p:nvGraphicFramePr>
        <p:xfrm>
          <a:off x="1975841" y="6819900"/>
          <a:ext cx="4575617" cy="960628"/>
        </p:xfrm>
        <a:graphic>
          <a:graphicData uri="http://schemas.openxmlformats.org/drawingml/2006/table">
            <a:tbl>
              <a:tblPr/>
              <a:tblGrid>
                <a:gridCol w="4575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28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FFFFFF"/>
                          </a:solidFill>
                          <a:latin typeface="Telegraf"/>
                        </a:rPr>
                        <a:t>Number of Pregnancies : </a:t>
                      </a:r>
                      <a:endParaRPr lang="en-US" sz="1100" dirty="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dirty="0">
                          <a:solidFill>
                            <a:srgbClr val="FFFFFF"/>
                          </a:solidFill>
                          <a:latin typeface="Telegraf"/>
                        </a:rPr>
                        <a:t>Number of times pregnant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7487" y="-3821138"/>
            <a:ext cx="10954575" cy="10803950"/>
          </a:xfrm>
          <a:custGeom>
            <a:avLst/>
            <a:gdLst/>
            <a:ahLst/>
            <a:cxnLst/>
            <a:rect l="l" t="t" r="r" b="b"/>
            <a:pathLst>
              <a:path w="10954575" h="10803950">
                <a:moveTo>
                  <a:pt x="0" y="0"/>
                </a:moveTo>
                <a:lnTo>
                  <a:pt x="10954575" y="0"/>
                </a:lnTo>
                <a:lnTo>
                  <a:pt x="10954575" y="10803950"/>
                </a:lnTo>
                <a:lnTo>
                  <a:pt x="0" y="10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191146">
            <a:off x="16337506" y="1735467"/>
            <a:ext cx="3078666" cy="2740013"/>
          </a:xfrm>
          <a:custGeom>
            <a:avLst/>
            <a:gdLst/>
            <a:ahLst/>
            <a:cxnLst/>
            <a:rect l="l" t="t" r="r" b="b"/>
            <a:pathLst>
              <a:path w="3078666" h="2740013">
                <a:moveTo>
                  <a:pt x="0" y="0"/>
                </a:moveTo>
                <a:lnTo>
                  <a:pt x="3078666" y="0"/>
                </a:lnTo>
                <a:lnTo>
                  <a:pt x="3078666" y="2740013"/>
                </a:lnTo>
                <a:lnTo>
                  <a:pt x="0" y="2740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11589" y="9258300"/>
            <a:ext cx="2405681" cy="2279383"/>
          </a:xfrm>
          <a:custGeom>
            <a:avLst/>
            <a:gdLst/>
            <a:ahLst/>
            <a:cxnLst/>
            <a:rect l="l" t="t" r="r" b="b"/>
            <a:pathLst>
              <a:path w="2405681" h="2279383">
                <a:moveTo>
                  <a:pt x="0" y="0"/>
                </a:moveTo>
                <a:lnTo>
                  <a:pt x="2405681" y="0"/>
                </a:lnTo>
                <a:lnTo>
                  <a:pt x="2405681" y="2279383"/>
                </a:lnTo>
                <a:lnTo>
                  <a:pt x="0" y="2279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722156"/>
            <a:ext cx="11341747" cy="8842688"/>
            <a:chOff x="0" y="0"/>
            <a:chExt cx="4438402" cy="34604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8402" cy="3460438"/>
            </a:xfrm>
            <a:custGeom>
              <a:avLst/>
              <a:gdLst/>
              <a:ahLst/>
              <a:cxnLst/>
              <a:rect l="l" t="t" r="r" b="b"/>
              <a:pathLst>
                <a:path w="4438402" h="3460438">
                  <a:moveTo>
                    <a:pt x="4313942" y="3460438"/>
                  </a:moveTo>
                  <a:lnTo>
                    <a:pt x="124460" y="3460438"/>
                  </a:lnTo>
                  <a:cubicBezTo>
                    <a:pt x="55880" y="3460438"/>
                    <a:pt x="0" y="3404558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13942" y="0"/>
                  </a:lnTo>
                  <a:cubicBezTo>
                    <a:pt x="4382522" y="0"/>
                    <a:pt x="4438402" y="55880"/>
                    <a:pt x="4438402" y="124460"/>
                  </a:cubicBezTo>
                  <a:lnTo>
                    <a:pt x="4438402" y="3335978"/>
                  </a:lnTo>
                  <a:cubicBezTo>
                    <a:pt x="4438402" y="3404558"/>
                    <a:pt x="4382522" y="3460438"/>
                    <a:pt x="4313942" y="3460438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1363" y="1868856"/>
            <a:ext cx="9874569" cy="6549288"/>
            <a:chOff x="0" y="0"/>
            <a:chExt cx="13166092" cy="873238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303" b="303"/>
            <a:stretch>
              <a:fillRect/>
            </a:stretch>
          </p:blipFill>
          <p:spPr>
            <a:xfrm>
              <a:off x="0" y="0"/>
              <a:ext cx="13166092" cy="8732384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2044278" y="2272946"/>
            <a:ext cx="592023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Diabetes Prediction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4278" y="5768453"/>
            <a:ext cx="5832562" cy="149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05">
                <a:solidFill>
                  <a:srgbClr val="FFFFFF"/>
                </a:solidFill>
                <a:latin typeface="Telegraf"/>
              </a:rPr>
              <a:t>The Pie Chart Shows The Distrbution of Diabetic (34.9%) vs Non-Diabetic Persons (65.1%)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0379" y="4877701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23210" y="4877701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80379" y="7007562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892697" y="3668345"/>
          <a:ext cx="11461750" cy="4790669"/>
        </p:xfrm>
        <a:graphic>
          <a:graphicData uri="http://schemas.openxmlformats.org/drawingml/2006/table">
            <a:tbl>
              <a:tblPr/>
              <a:tblGrid>
                <a:gridCol w="568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4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016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Rate Of Dry Cough : 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Enter the rate between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 (0-20)</a:t>
                      </a:r>
                    </a:p>
                  </a:txBody>
                  <a:tcPr marL="190500" marR="190500" marT="190500" marB="190500" anchor="b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Rate Of Fever 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 Enter the rate of you fever between (0-20)</a:t>
                      </a:r>
                    </a:p>
                  </a:txBody>
                  <a:tcPr marL="190500" marR="190500" marT="190500" marB="190500" anchor="b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50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Rate Of Sore Throat : 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Enter the rate between 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(0-20)</a:t>
                      </a:r>
                    </a:p>
                  </a:txBody>
                  <a:tcPr marL="190500" marR="190500" marT="190500" marB="190500" anchor="b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Rate Of Breathing Problem : 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Telegraf"/>
                        </a:rPr>
                        <a:t>Enter the rate of your problem in breathing (0-20)</a:t>
                      </a:r>
                    </a:p>
                  </a:txBody>
                  <a:tcPr marL="190500" marR="190500" marT="190500" marB="190500" anchor="b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320879" y="1085850"/>
            <a:ext cx="1364624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Covid-19 Dataset Information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863473" y="7007562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06936" y="442557"/>
            <a:ext cx="7720042" cy="6142846"/>
            <a:chOff x="0" y="0"/>
            <a:chExt cx="4329115" cy="3444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9115" cy="3444682"/>
            </a:xfrm>
            <a:custGeom>
              <a:avLst/>
              <a:gdLst/>
              <a:ahLst/>
              <a:cxnLst/>
              <a:rect l="l" t="t" r="r" b="b"/>
              <a:pathLst>
                <a:path w="4329115" h="3444682">
                  <a:moveTo>
                    <a:pt x="4204655" y="3444682"/>
                  </a:moveTo>
                  <a:lnTo>
                    <a:pt x="124460" y="3444682"/>
                  </a:lnTo>
                  <a:cubicBezTo>
                    <a:pt x="55880" y="3444682"/>
                    <a:pt x="0" y="3388802"/>
                    <a:pt x="0" y="3320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04655" y="0"/>
                  </a:lnTo>
                  <a:cubicBezTo>
                    <a:pt x="4273235" y="0"/>
                    <a:pt x="4329115" y="55880"/>
                    <a:pt x="4329115" y="124460"/>
                  </a:cubicBezTo>
                  <a:lnTo>
                    <a:pt x="4329115" y="3320222"/>
                  </a:lnTo>
                  <a:cubicBezTo>
                    <a:pt x="4329115" y="3388802"/>
                    <a:pt x="4273235" y="3444682"/>
                    <a:pt x="4204655" y="3444682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020673" y="787101"/>
            <a:ext cx="6492568" cy="5453757"/>
          </a:xfrm>
          <a:custGeom>
            <a:avLst/>
            <a:gdLst/>
            <a:ahLst/>
            <a:cxnLst/>
            <a:rect l="l" t="t" r="r" b="b"/>
            <a:pathLst>
              <a:path w="6492568" h="5453757">
                <a:moveTo>
                  <a:pt x="0" y="0"/>
                </a:moveTo>
                <a:lnTo>
                  <a:pt x="6492568" y="0"/>
                </a:lnTo>
                <a:lnTo>
                  <a:pt x="6492568" y="5453757"/>
                </a:lnTo>
                <a:lnTo>
                  <a:pt x="0" y="545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2765" y="3867561"/>
            <a:ext cx="5347775" cy="5435684"/>
          </a:xfrm>
          <a:custGeom>
            <a:avLst/>
            <a:gdLst/>
            <a:ahLst/>
            <a:cxnLst/>
            <a:rect l="l" t="t" r="r" b="b"/>
            <a:pathLst>
              <a:path w="5347775" h="5435684">
                <a:moveTo>
                  <a:pt x="0" y="0"/>
                </a:moveTo>
                <a:lnTo>
                  <a:pt x="5347775" y="0"/>
                </a:lnTo>
                <a:lnTo>
                  <a:pt x="5347775" y="5435684"/>
                </a:lnTo>
                <a:lnTo>
                  <a:pt x="0" y="5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2765" y="499707"/>
            <a:ext cx="532219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Covid-19 Prediction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660329" y="7191042"/>
            <a:ext cx="9598971" cy="3095958"/>
            <a:chOff x="0" y="0"/>
            <a:chExt cx="12798629" cy="412794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98629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PIE CHART SHOWING THE DISTRIBUTION OF TOP 10 COUNTIRES WITH MOST CONFIRMED CASES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07934"/>
              <a:ext cx="12798629" cy="2620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Telegraf"/>
                </a:rPr>
                <a:t>US has most number of confirmed cases with 31.5% followed by india with 20.2% ten brazil with 13.7% then france with 6.3% then UK with 6.01% then russia with 5.57% then turkey with 4.81% then germany with 4.13% then italy with 4% then spain with 3.78% </a:t>
              </a:r>
            </a:p>
            <a:p>
              <a:pPr algn="l">
                <a:lnSpc>
                  <a:spcPts val="3120"/>
                </a:lnSpc>
              </a:pPr>
              <a:endParaRPr lang="en-US" sz="2400">
                <a:solidFill>
                  <a:srgbClr val="FFFFFF"/>
                </a:solidFill>
                <a:latin typeface="Telegraf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8" t="-87069" r="-2856" b="-95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07520" y="4050156"/>
            <a:ext cx="8851780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Haemoglobin : Shows how much oxygen-carrying stuff is in their blood.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8470" y="5086350"/>
            <a:ext cx="8851780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MCH (Mean Corpuscular Hemoglobin) : Checks how much of that stuff is inside each red blood cell.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07520" y="7547804"/>
            <a:ext cx="8851780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MCV (Mean Corpuscular Volume) : Checks the size of the red blood cells.</a:t>
            </a:r>
          </a:p>
        </p:txBody>
      </p:sp>
      <p:sp>
        <p:nvSpPr>
          <p:cNvPr id="6" name="AutoShape 6"/>
          <p:cNvSpPr/>
          <p:nvPr/>
        </p:nvSpPr>
        <p:spPr>
          <a:xfrm>
            <a:off x="8388470" y="3912043"/>
            <a:ext cx="885178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388470" y="4862638"/>
            <a:ext cx="885178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388470" y="5898832"/>
            <a:ext cx="885178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8388470" y="7323966"/>
            <a:ext cx="885178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407520" y="8360286"/>
            <a:ext cx="885178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529960" y="3092019"/>
            <a:ext cx="5105607" cy="5613628"/>
          </a:xfrm>
          <a:custGeom>
            <a:avLst/>
            <a:gdLst/>
            <a:ahLst/>
            <a:cxnLst/>
            <a:rect l="l" t="t" r="r" b="b"/>
            <a:pathLst>
              <a:path w="5105607" h="5613628">
                <a:moveTo>
                  <a:pt x="0" y="0"/>
                </a:moveTo>
                <a:lnTo>
                  <a:pt x="5105607" y="0"/>
                </a:lnTo>
                <a:lnTo>
                  <a:pt x="5105607" y="5613627"/>
                </a:lnTo>
                <a:lnTo>
                  <a:pt x="0" y="561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085850"/>
            <a:ext cx="13618827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Anemia Dataset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8470" y="3299502"/>
            <a:ext cx="8851780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Gender :  Tells if the person is a boy or a girl.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8470" y="6132195"/>
            <a:ext cx="8851780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MCHC (Mean Corpuscular Hemoglobin Concentration) : Checks if the stuff in the red blood cells is dense enough.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07520" y="8498399"/>
            <a:ext cx="8851780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Result : Tells if everything's okay or if there might be a problem with the blood.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186608" y="-5094033"/>
            <a:ext cx="17341284" cy="15433743"/>
          </a:xfrm>
          <a:custGeom>
            <a:avLst/>
            <a:gdLst/>
            <a:ahLst/>
            <a:cxnLst/>
            <a:rect l="l" t="t" r="r" b="b"/>
            <a:pathLst>
              <a:path w="17341284" h="15433743">
                <a:moveTo>
                  <a:pt x="0" y="0"/>
                </a:moveTo>
                <a:lnTo>
                  <a:pt x="17341284" y="0"/>
                </a:lnTo>
                <a:lnTo>
                  <a:pt x="17341284" y="15433743"/>
                </a:lnTo>
                <a:lnTo>
                  <a:pt x="0" y="1543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16681" y="2843354"/>
            <a:ext cx="2344535" cy="2612295"/>
          </a:xfrm>
          <a:custGeom>
            <a:avLst/>
            <a:gdLst/>
            <a:ahLst/>
            <a:cxnLst/>
            <a:rect l="l" t="t" r="r" b="b"/>
            <a:pathLst>
              <a:path w="2344535" h="2612295">
                <a:moveTo>
                  <a:pt x="0" y="0"/>
                </a:moveTo>
                <a:lnTo>
                  <a:pt x="2344535" y="0"/>
                </a:lnTo>
                <a:lnTo>
                  <a:pt x="2344535" y="2612295"/>
                </a:lnTo>
                <a:lnTo>
                  <a:pt x="0" y="2612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40766" y="8396169"/>
            <a:ext cx="3954679" cy="3781662"/>
          </a:xfrm>
          <a:custGeom>
            <a:avLst/>
            <a:gdLst/>
            <a:ahLst/>
            <a:cxnLst/>
            <a:rect l="l" t="t" r="r" b="b"/>
            <a:pathLst>
              <a:path w="3954679" h="3781662">
                <a:moveTo>
                  <a:pt x="0" y="0"/>
                </a:moveTo>
                <a:lnTo>
                  <a:pt x="3954679" y="0"/>
                </a:lnTo>
                <a:lnTo>
                  <a:pt x="3954679" y="3781662"/>
                </a:lnTo>
                <a:lnTo>
                  <a:pt x="0" y="378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82268" y="2843354"/>
            <a:ext cx="12923464" cy="5705342"/>
          </a:xfrm>
          <a:custGeom>
            <a:avLst/>
            <a:gdLst/>
            <a:ahLst/>
            <a:cxnLst/>
            <a:rect l="l" t="t" r="r" b="b"/>
            <a:pathLst>
              <a:path w="12923464" h="5705342">
                <a:moveTo>
                  <a:pt x="0" y="0"/>
                </a:moveTo>
                <a:lnTo>
                  <a:pt x="12923464" y="0"/>
                </a:lnTo>
                <a:lnTo>
                  <a:pt x="12923464" y="5705342"/>
                </a:lnTo>
                <a:lnTo>
                  <a:pt x="0" y="5705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87218" y="765657"/>
            <a:ext cx="10913564" cy="2396321"/>
            <a:chOff x="0" y="0"/>
            <a:chExt cx="14551419" cy="3195094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14551419" cy="156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Play"/>
                </a:rPr>
                <a:t>Results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66233"/>
              <a:ext cx="14551419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46290" y="4329374"/>
            <a:ext cx="11514044" cy="1985809"/>
            <a:chOff x="0" y="0"/>
            <a:chExt cx="15352059" cy="2647745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5352059" cy="156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Play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2986" y="2018883"/>
              <a:ext cx="13066087" cy="62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11019" y="7506944"/>
            <a:ext cx="14418410" cy="5560111"/>
          </a:xfrm>
          <a:custGeom>
            <a:avLst/>
            <a:gdLst/>
            <a:ahLst/>
            <a:cxnLst/>
            <a:rect l="l" t="t" r="r" b="b"/>
            <a:pathLst>
              <a:path w="14418410" h="5560111">
                <a:moveTo>
                  <a:pt x="0" y="0"/>
                </a:moveTo>
                <a:lnTo>
                  <a:pt x="14418410" y="0"/>
                </a:lnTo>
                <a:lnTo>
                  <a:pt x="14418410" y="5560112"/>
                </a:lnTo>
                <a:lnTo>
                  <a:pt x="0" y="556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-3959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6185" y="7625725"/>
            <a:ext cx="18119807" cy="5005597"/>
          </a:xfrm>
          <a:custGeom>
            <a:avLst/>
            <a:gdLst/>
            <a:ahLst/>
            <a:cxnLst/>
            <a:rect l="l" t="t" r="r" b="b"/>
            <a:pathLst>
              <a:path w="18119807" h="5005597">
                <a:moveTo>
                  <a:pt x="0" y="0"/>
                </a:moveTo>
                <a:lnTo>
                  <a:pt x="18119807" y="0"/>
                </a:lnTo>
                <a:lnTo>
                  <a:pt x="18119807" y="5005597"/>
                </a:lnTo>
                <a:lnTo>
                  <a:pt x="0" y="500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75008" y="985838"/>
            <a:ext cx="6055780" cy="537388"/>
            <a:chOff x="0" y="0"/>
            <a:chExt cx="8074373" cy="7165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068" cy="716517"/>
            </a:xfrm>
            <a:custGeom>
              <a:avLst/>
              <a:gdLst/>
              <a:ahLst/>
              <a:cxnLst/>
              <a:rect l="l" t="t" r="r" b="b"/>
              <a:pathLst>
                <a:path w="936068" h="716517">
                  <a:moveTo>
                    <a:pt x="0" y="0"/>
                  </a:moveTo>
                  <a:lnTo>
                    <a:pt x="936068" y="0"/>
                  </a:lnTo>
                  <a:lnTo>
                    <a:pt x="936068" y="716517"/>
                  </a:lnTo>
                  <a:lnTo>
                    <a:pt x="0" y="716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648305" y="18322"/>
              <a:ext cx="642606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lay"/>
                </a:rPr>
                <a:t> APSC TEAM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83" t="-19002" r="-3472" b="-736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6443" y="3427267"/>
            <a:ext cx="19103447" cy="9757053"/>
          </a:xfrm>
          <a:custGeom>
            <a:avLst/>
            <a:gdLst/>
            <a:ahLst/>
            <a:cxnLst/>
            <a:rect l="l" t="t" r="r" b="b"/>
            <a:pathLst>
              <a:path w="19103447" h="9757053">
                <a:moveTo>
                  <a:pt x="0" y="0"/>
                </a:moveTo>
                <a:lnTo>
                  <a:pt x="19103448" y="0"/>
                </a:lnTo>
                <a:lnTo>
                  <a:pt x="19103448" y="9757053"/>
                </a:lnTo>
                <a:lnTo>
                  <a:pt x="0" y="975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2000"/>
            </a:blip>
            <a:stretch>
              <a:fillRect r="-14774" b="-999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0739" y="346566"/>
            <a:ext cx="8297528" cy="16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01"/>
              </a:lnSpc>
            </a:pPr>
            <a:r>
              <a:rPr lang="en-US" sz="10917">
                <a:solidFill>
                  <a:srgbClr val="FFFFFF"/>
                </a:solidFill>
                <a:latin typeface="Play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81207" y="2919587"/>
            <a:ext cx="13356592" cy="633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2982">
                <a:solidFill>
                  <a:srgbClr val="FFFFFF"/>
                </a:solidFill>
                <a:latin typeface="Telegraf"/>
              </a:rPr>
              <a:t>Our project is called 'NeuroVision: Forecasting Health on the Spectrum.' </a:t>
            </a:r>
          </a:p>
          <a:p>
            <a:pPr algn="l">
              <a:lnSpc>
                <a:spcPts val="3877"/>
              </a:lnSpc>
            </a:pPr>
            <a:endParaRPr lang="en-US" sz="2982">
              <a:solidFill>
                <a:srgbClr val="FFFFFF"/>
              </a:solidFill>
              <a:latin typeface="Telegraf"/>
            </a:endParaRPr>
          </a:p>
          <a:p>
            <a:pPr algn="l">
              <a:lnSpc>
                <a:spcPts val="3877"/>
              </a:lnSpc>
            </a:pPr>
            <a:r>
              <a:rPr lang="en-US" sz="2982">
                <a:solidFill>
                  <a:srgbClr val="FFFFFF"/>
                </a:solidFill>
                <a:latin typeface="Telegraf"/>
              </a:rPr>
              <a:t>- 'NeuroVision' combines 'Neuro,' which is about the brain, with 'Vision,' which means seeing or understanding. So, it's about using technology to understand brain-related health issues.</a:t>
            </a:r>
          </a:p>
          <a:p>
            <a:pPr algn="l">
              <a:lnSpc>
                <a:spcPts val="3877"/>
              </a:lnSpc>
            </a:pPr>
            <a:r>
              <a:rPr lang="en-US" sz="2982">
                <a:solidFill>
                  <a:srgbClr val="FFFFFF"/>
                </a:solidFill>
                <a:latin typeface="Telegraf"/>
              </a:rPr>
              <a:t>- 'Forecasting Health' means we're predicting how someone's health might change over time.</a:t>
            </a:r>
          </a:p>
          <a:p>
            <a:pPr algn="l">
              <a:lnSpc>
                <a:spcPts val="3877"/>
              </a:lnSpc>
            </a:pPr>
            <a:r>
              <a:rPr lang="en-US" sz="2982">
                <a:solidFill>
                  <a:srgbClr val="FFFFFF"/>
                </a:solidFill>
                <a:latin typeface="Telegraf"/>
              </a:rPr>
              <a:t>- 'On the Spectrum' refers to a range of different conditions, like autism or mental health disorders.</a:t>
            </a:r>
          </a:p>
          <a:p>
            <a:pPr algn="l">
              <a:lnSpc>
                <a:spcPts val="3877"/>
              </a:lnSpc>
            </a:pPr>
            <a:endParaRPr lang="en-US" sz="2982">
              <a:solidFill>
                <a:srgbClr val="FFFFFF"/>
              </a:solidFill>
              <a:latin typeface="Telegraf"/>
            </a:endParaRPr>
          </a:p>
          <a:p>
            <a:pPr algn="l">
              <a:lnSpc>
                <a:spcPts val="3877"/>
              </a:lnSpc>
            </a:pPr>
            <a:r>
              <a:rPr lang="en-US" sz="2982">
                <a:solidFill>
                  <a:srgbClr val="FFFFFF"/>
                </a:solidFill>
                <a:latin typeface="Telegraf"/>
              </a:rPr>
              <a:t>So, in simple terms, our project uses AI and machine learning to predict health outcomes for people with various brain-related conditions. It helps us see and understand what might happen in the future with their health.</a:t>
            </a:r>
          </a:p>
        </p:txBody>
      </p:sp>
      <p:sp>
        <p:nvSpPr>
          <p:cNvPr id="6" name="AutoShape 6"/>
          <p:cNvSpPr/>
          <p:nvPr/>
        </p:nvSpPr>
        <p:spPr>
          <a:xfrm>
            <a:off x="4157388" y="2227666"/>
            <a:ext cx="997322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20032"/>
              </p:ext>
            </p:extLst>
          </p:nvPr>
        </p:nvGraphicFramePr>
        <p:xfrm>
          <a:off x="9748454" y="1796570"/>
          <a:ext cx="7277100" cy="7745447"/>
        </p:xfrm>
        <a:graphic>
          <a:graphicData uri="http://schemas.openxmlformats.org/drawingml/2006/table">
            <a:tbl>
              <a:tblPr/>
              <a:tblGrid>
                <a:gridCol w="1033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576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Covid-19 : A respiratory illness, leading to symptoms ranging from mild cold-like symptoms to severe pneumonia and respiratory failure.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61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Diabetes : Diabetes is a chronic disease that occurs when your blood glucose is too high.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576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elegraf"/>
                        </a:rPr>
                        <a:t>Anemia :  It is a condition where the</a:t>
                      </a: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elegraf"/>
                        </a:rPr>
                        <a:t>blood lacks enough healthy red blood</a:t>
                      </a: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elegraf"/>
                        </a:rPr>
                        <a:t>cells or hemoglobin, leading to tiredness,</a:t>
                      </a: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elegraf"/>
                        </a:rPr>
                        <a:t>weakness, and shortness of breath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77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Telegraf"/>
                        </a:rPr>
                        <a:t>Lung Cancer :  Lung cancer starts when abnormal cells grow uncontrollably in the lungs.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0266515" y="2541891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6" y="0"/>
                </a:lnTo>
                <a:lnTo>
                  <a:pt x="280526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6515" y="4314955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6" y="0"/>
                </a:lnTo>
                <a:lnTo>
                  <a:pt x="280526" y="265800"/>
                </a:lnTo>
                <a:lnTo>
                  <a:pt x="0" y="26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66515" y="8568761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6" y="0"/>
                </a:lnTo>
                <a:lnTo>
                  <a:pt x="280526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97552"/>
            <a:ext cx="9119397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Diseases Overview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2379288"/>
          <a:ext cx="7277100" cy="6775238"/>
        </p:xfrm>
        <a:graphic>
          <a:graphicData uri="http://schemas.openxmlformats.org/drawingml/2006/table">
            <a:tbl>
              <a:tblPr/>
              <a:tblGrid>
                <a:gridCol w="941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40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Autsim : A developmental disorder characterized by challenges in social communication, repetitive behaviors, and restricted interests.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5095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Parkinsons : A progressive neurological disorder affecting movement, causing tremors, stiffness, and impaired balance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614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elegraf"/>
                        </a:rPr>
                        <a:t>Strokes :  A sudden interruption of blood flow to the brain, leading to neurological symptoms such as weakness, numbness, and difficulty speaking.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11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372041" y="334054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2041" y="5786377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2041" y="784974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7" y="0"/>
                </a:lnTo>
                <a:lnTo>
                  <a:pt x="280527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66515" y="6361930"/>
            <a:ext cx="280527" cy="265799"/>
          </a:xfrm>
          <a:custGeom>
            <a:avLst/>
            <a:gdLst/>
            <a:ahLst/>
            <a:cxnLst/>
            <a:rect l="l" t="t" r="r" b="b"/>
            <a:pathLst>
              <a:path w="280527" h="265799">
                <a:moveTo>
                  <a:pt x="0" y="0"/>
                </a:moveTo>
                <a:lnTo>
                  <a:pt x="280526" y="0"/>
                </a:lnTo>
                <a:lnTo>
                  <a:pt x="280526" y="265799"/>
                </a:lnTo>
                <a:lnTo>
                  <a:pt x="0" y="2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004690" y="1028700"/>
            <a:ext cx="19969977" cy="9502707"/>
          </a:xfrm>
          <a:custGeom>
            <a:avLst/>
            <a:gdLst/>
            <a:ahLst/>
            <a:cxnLst/>
            <a:rect l="l" t="t" r="r" b="b"/>
            <a:pathLst>
              <a:path w="19969977" h="9502707">
                <a:moveTo>
                  <a:pt x="0" y="9502707"/>
                </a:moveTo>
                <a:lnTo>
                  <a:pt x="19969978" y="9502707"/>
                </a:lnTo>
                <a:lnTo>
                  <a:pt x="19969978" y="0"/>
                </a:lnTo>
                <a:lnTo>
                  <a:pt x="0" y="0"/>
                </a:lnTo>
                <a:lnTo>
                  <a:pt x="0" y="9502707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-334" t="-108648" r="-3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2374" y="7596488"/>
            <a:ext cx="5157925" cy="4887134"/>
          </a:xfrm>
          <a:custGeom>
            <a:avLst/>
            <a:gdLst/>
            <a:ahLst/>
            <a:cxnLst/>
            <a:rect l="l" t="t" r="r" b="b"/>
            <a:pathLst>
              <a:path w="5157925" h="4887134">
                <a:moveTo>
                  <a:pt x="0" y="0"/>
                </a:moveTo>
                <a:lnTo>
                  <a:pt x="5157925" y="0"/>
                </a:lnTo>
                <a:lnTo>
                  <a:pt x="5157925" y="4887135"/>
                </a:lnTo>
                <a:lnTo>
                  <a:pt x="0" y="488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00004" y="2979529"/>
            <a:ext cx="1942164" cy="2163971"/>
          </a:xfrm>
          <a:custGeom>
            <a:avLst/>
            <a:gdLst/>
            <a:ahLst/>
            <a:cxnLst/>
            <a:rect l="l" t="t" r="r" b="b"/>
            <a:pathLst>
              <a:path w="1942164" h="2163971">
                <a:moveTo>
                  <a:pt x="0" y="0"/>
                </a:moveTo>
                <a:lnTo>
                  <a:pt x="1942164" y="0"/>
                </a:lnTo>
                <a:lnTo>
                  <a:pt x="1942164" y="2163971"/>
                </a:lnTo>
                <a:lnTo>
                  <a:pt x="0" y="2163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66018" y="707460"/>
            <a:ext cx="13755964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Autism Dataset Information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84984" y="2912854"/>
            <a:ext cx="12318033" cy="597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A1  -&gt;  Result of autistic screening question 1         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A2  -&gt; Result of autistic screening question 2         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A3 to A10  -&gt; Results of other screening questions              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Age  -&gt; Age of the patient in years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Gender  -&gt; Male or Female 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Ethnicity  -&gt; Ethnicities in text form               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Jaundice  -&gt; Whether or not the Patient was born with jaundice?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Autism  -&gt; Whether or not anyone in tbe immediate family has been diagnosed with autism?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Used app before  -&gt; Whether the patient has used a screening app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Result  -&gt; Score from the AQ-10 screening tool 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Relation  -&gt; Relation of person who completed the test </a:t>
            </a:r>
          </a:p>
          <a:p>
            <a:pPr algn="ctr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9377" y="1436738"/>
            <a:ext cx="5640001" cy="564000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04146" y="2151515"/>
            <a:ext cx="4210463" cy="421044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4735" r="-1473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666646" y="3944564"/>
            <a:ext cx="7099231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66646" y="4746857"/>
            <a:ext cx="7099231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9666646" y="4949667"/>
            <a:ext cx="708461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843299" y="198698"/>
            <a:ext cx="6745926" cy="4605310"/>
          </a:xfrm>
          <a:custGeom>
            <a:avLst/>
            <a:gdLst/>
            <a:ahLst/>
            <a:cxnLst/>
            <a:rect l="l" t="t" r="r" b="b"/>
            <a:pathLst>
              <a:path w="6745926" h="4605310">
                <a:moveTo>
                  <a:pt x="0" y="0"/>
                </a:moveTo>
                <a:lnTo>
                  <a:pt x="6745925" y="0"/>
                </a:lnTo>
                <a:lnTo>
                  <a:pt x="6745925" y="4605309"/>
                </a:lnTo>
                <a:lnTo>
                  <a:pt x="0" y="4605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39021" y="5102067"/>
            <a:ext cx="5954482" cy="4973953"/>
          </a:xfrm>
          <a:custGeom>
            <a:avLst/>
            <a:gdLst/>
            <a:ahLst/>
            <a:cxnLst/>
            <a:rect l="l" t="t" r="r" b="b"/>
            <a:pathLst>
              <a:path w="5954482" h="4973953">
                <a:moveTo>
                  <a:pt x="0" y="0"/>
                </a:moveTo>
                <a:lnTo>
                  <a:pt x="5954481" y="0"/>
                </a:lnTo>
                <a:lnTo>
                  <a:pt x="5954481" y="4973953"/>
                </a:lnTo>
                <a:lnTo>
                  <a:pt x="0" y="4973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31944" y="7832724"/>
            <a:ext cx="6154867" cy="142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Play"/>
              </a:rPr>
              <a:t>AUTISM SPECTRUM DISORDER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5885060" cy="338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Parkinsons Dataset information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57374" y="711162"/>
            <a:ext cx="8528567" cy="158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MDVP:Jitter(%), MDVP:Jitter(Abs), MDVP:RAP, MDVP:PPQ, Jitter:DDP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Several measures of variation in fundamental frequency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57374" y="2363511"/>
            <a:ext cx="7701926" cy="119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MDVP:Shimmer, MDVP:Shimmer(dB), Shimmer:APQ3, Shimmer:APQ5, MDVP:APQ, Shimmer:DDA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Several measures of variation in amplitude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57374" y="5472946"/>
            <a:ext cx="770192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RPDE, D2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Two nonlinear dynamical complexity measures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7374" y="6930032"/>
            <a:ext cx="770192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DFA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Signal fractal scaling exponent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7374" y="8255318"/>
            <a:ext cx="7701926" cy="119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spread1, spread2, PPE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Three nonlinear measures of fundamental frequency variation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266505" y="884391"/>
            <a:ext cx="877495" cy="877495"/>
            <a:chOff x="0" y="0"/>
            <a:chExt cx="1169993" cy="116999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66505" y="2552461"/>
            <a:ext cx="877495" cy="877495"/>
            <a:chOff x="0" y="0"/>
            <a:chExt cx="1169993" cy="116999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66505" y="4009547"/>
            <a:ext cx="877495" cy="877495"/>
            <a:chOff x="0" y="0"/>
            <a:chExt cx="1169993" cy="116999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66505" y="5466633"/>
            <a:ext cx="877495" cy="877495"/>
            <a:chOff x="0" y="0"/>
            <a:chExt cx="1169993" cy="116999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07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266505" y="6923719"/>
            <a:ext cx="877495" cy="877495"/>
            <a:chOff x="0" y="0"/>
            <a:chExt cx="1169993" cy="116999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266505" y="8380805"/>
            <a:ext cx="877495" cy="877495"/>
            <a:chOff x="0" y="0"/>
            <a:chExt cx="1169993" cy="116999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8700" y="5466633"/>
            <a:ext cx="877495" cy="877495"/>
            <a:chOff x="0" y="0"/>
            <a:chExt cx="1169993" cy="1169993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01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8700" y="6923719"/>
            <a:ext cx="877495" cy="877495"/>
            <a:chOff x="0" y="0"/>
            <a:chExt cx="1169993" cy="1169993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02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28700" y="8444268"/>
            <a:ext cx="877495" cy="877495"/>
            <a:chOff x="0" y="0"/>
            <a:chExt cx="1169993" cy="1169993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169993" cy="1169993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0980"/>
                </a:srgbClr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197341" y="343697"/>
              <a:ext cx="775312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Play Bold"/>
                </a:rPr>
                <a:t>03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236868" y="5469849"/>
            <a:ext cx="770192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MDVP : Fo(Hz) :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Average vocal fundamental frequency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36868" y="6930032"/>
            <a:ext cx="770192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MDVP : Fhi(Hz) :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Maximum vocal fundamental frequency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36868" y="8514043"/>
            <a:ext cx="770192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MDVP : Flo(Hz) :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Minimum vocal fundamental frequency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57374" y="3820597"/>
            <a:ext cx="7701926" cy="119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NHR, HNR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</a:rPr>
              <a:t>Two measures of ratio of noise to tonal components in the voice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88" t="-87069" r="-2856" b="-95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81219" y="1028700"/>
            <a:ext cx="7478081" cy="8229600"/>
            <a:chOff x="0" y="0"/>
            <a:chExt cx="3144434" cy="34604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4434" cy="3460438"/>
            </a:xfrm>
            <a:custGeom>
              <a:avLst/>
              <a:gdLst/>
              <a:ahLst/>
              <a:cxnLst/>
              <a:rect l="l" t="t" r="r" b="b"/>
              <a:pathLst>
                <a:path w="3144434" h="3460438">
                  <a:moveTo>
                    <a:pt x="3019974" y="3460438"/>
                  </a:moveTo>
                  <a:lnTo>
                    <a:pt x="124460" y="3460438"/>
                  </a:lnTo>
                  <a:cubicBezTo>
                    <a:pt x="55880" y="3460438"/>
                    <a:pt x="0" y="3404558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9974" y="0"/>
                  </a:lnTo>
                  <a:cubicBezTo>
                    <a:pt x="3088554" y="0"/>
                    <a:pt x="3144434" y="55880"/>
                    <a:pt x="3144434" y="124460"/>
                  </a:cubicBezTo>
                  <a:lnTo>
                    <a:pt x="3144434" y="3335978"/>
                  </a:lnTo>
                  <a:cubicBezTo>
                    <a:pt x="3144434" y="3404558"/>
                    <a:pt x="3088554" y="3460438"/>
                    <a:pt x="3019974" y="3460438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615135" y="1857375"/>
            <a:ext cx="5810250" cy="6572250"/>
            <a:chOff x="0" y="0"/>
            <a:chExt cx="7747000" cy="8763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10922" r="10922"/>
            <a:stretch>
              <a:fillRect/>
            </a:stretch>
          </p:blipFill>
          <p:spPr>
            <a:xfrm>
              <a:off x="0" y="0"/>
              <a:ext cx="7747000" cy="8763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934570" y="2688235"/>
            <a:ext cx="5463581" cy="5741390"/>
          </a:xfrm>
          <a:custGeom>
            <a:avLst/>
            <a:gdLst/>
            <a:ahLst/>
            <a:cxnLst/>
            <a:rect l="l" t="t" r="r" b="b"/>
            <a:pathLst>
              <a:path w="5463581" h="5741390">
                <a:moveTo>
                  <a:pt x="0" y="0"/>
                </a:moveTo>
                <a:lnTo>
                  <a:pt x="5463581" y="0"/>
                </a:lnTo>
                <a:lnTo>
                  <a:pt x="5463581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2417" y="477837"/>
            <a:ext cx="1077686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Parkinsons Disease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30888"/>
            <a:ext cx="7678735" cy="7509980"/>
            <a:chOff x="0" y="0"/>
            <a:chExt cx="4305951" cy="4211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5952" cy="4211320"/>
            </a:xfrm>
            <a:custGeom>
              <a:avLst/>
              <a:gdLst/>
              <a:ahLst/>
              <a:cxnLst/>
              <a:rect l="l" t="t" r="r" b="b"/>
              <a:pathLst>
                <a:path w="4305952" h="4211320">
                  <a:moveTo>
                    <a:pt x="4181491" y="4211320"/>
                  </a:moveTo>
                  <a:lnTo>
                    <a:pt x="124460" y="4211320"/>
                  </a:lnTo>
                  <a:cubicBezTo>
                    <a:pt x="55880" y="4211320"/>
                    <a:pt x="0" y="4155440"/>
                    <a:pt x="0" y="40868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4086860"/>
                  </a:lnTo>
                  <a:cubicBezTo>
                    <a:pt x="4305952" y="4155440"/>
                    <a:pt x="4250072" y="4211320"/>
                    <a:pt x="4181492" y="4211320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06826" y="3205304"/>
            <a:ext cx="7285625" cy="550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Gender - Male or Female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Peer Pressure - No (1) , Yes (2)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 Alcohol Consumption - </a:t>
            </a:r>
          </a:p>
          <a:p>
            <a:pPr algn="ctr">
              <a:lnSpc>
                <a:spcPts val="4358"/>
              </a:lnSpc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NO (1) , YES (2)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Age in Years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Chronic Disease - No (1) , Yes (2)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Coughing - No (1) , Yes (2)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Smoking - No (1) , Yes (2)</a:t>
            </a:r>
          </a:p>
          <a:p>
            <a:pPr marL="723925" lvl="1" indent="-361963" algn="ctr">
              <a:lnSpc>
                <a:spcPts val="4358"/>
              </a:lnSpc>
              <a:buFont typeface="Arial"/>
              <a:buChar char="•"/>
            </a:pPr>
            <a:r>
              <a:rPr lang="en-US" sz="3353">
                <a:solidFill>
                  <a:srgbClr val="FFFFFF"/>
                </a:solidFill>
                <a:latin typeface="Telegraf"/>
              </a:rPr>
              <a:t>Fatigue - No (1) , Yes (2)</a:t>
            </a:r>
          </a:p>
          <a:p>
            <a:pPr algn="ctr">
              <a:lnSpc>
                <a:spcPts val="4358"/>
              </a:lnSpc>
            </a:pPr>
            <a:endParaRPr lang="en-US" sz="3353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9034" y="4726305"/>
            <a:ext cx="5210524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9580565" y="2130888"/>
            <a:ext cx="7678735" cy="7509980"/>
            <a:chOff x="0" y="0"/>
            <a:chExt cx="4305951" cy="4211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5952" cy="4211320"/>
            </a:xfrm>
            <a:custGeom>
              <a:avLst/>
              <a:gdLst/>
              <a:ahLst/>
              <a:cxnLst/>
              <a:rect l="l" t="t" r="r" b="b"/>
              <a:pathLst>
                <a:path w="4305952" h="4211320">
                  <a:moveTo>
                    <a:pt x="4181491" y="4211320"/>
                  </a:moveTo>
                  <a:lnTo>
                    <a:pt x="124460" y="4211320"/>
                  </a:lnTo>
                  <a:cubicBezTo>
                    <a:pt x="55880" y="4211320"/>
                    <a:pt x="0" y="4155440"/>
                    <a:pt x="0" y="40868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4086860"/>
                  </a:lnTo>
                  <a:cubicBezTo>
                    <a:pt x="4305952" y="4155440"/>
                    <a:pt x="4250072" y="4211320"/>
                    <a:pt x="4181492" y="4211320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826887" y="3077771"/>
            <a:ext cx="7186524" cy="596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Shortness of Breath  -     </a:t>
            </a:r>
          </a:p>
          <a:p>
            <a:pPr algn="ctr">
              <a:lnSpc>
                <a:spcPts val="4299"/>
              </a:lnSpc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No (1) , Yes (2)</a:t>
            </a:r>
          </a:p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Yellow Fingers -  </a:t>
            </a:r>
          </a:p>
          <a:p>
            <a:pPr algn="ctr">
              <a:lnSpc>
                <a:spcPts val="4299"/>
              </a:lnSpc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No (1) , Yes (2)</a:t>
            </a:r>
          </a:p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Allergy - No (1) , Yes (2)</a:t>
            </a:r>
          </a:p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Swallowing Difficulty -</a:t>
            </a:r>
          </a:p>
          <a:p>
            <a:pPr algn="ctr">
              <a:lnSpc>
                <a:spcPts val="4299"/>
              </a:lnSpc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No(1) , Yes (2)</a:t>
            </a:r>
          </a:p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Anxiety - No (1) , Yes (2)</a:t>
            </a:r>
          </a:p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Wheezing - No(1) , Yes (2)</a:t>
            </a:r>
          </a:p>
          <a:p>
            <a:pPr marL="714078" lvl="1" indent="-357039" algn="ctr">
              <a:lnSpc>
                <a:spcPts val="4299"/>
              </a:lnSpc>
              <a:buFont typeface="Arial"/>
              <a:buChar char="•"/>
            </a:pPr>
            <a:r>
              <a:rPr lang="en-US" sz="3307">
                <a:solidFill>
                  <a:srgbClr val="FFFFFF"/>
                </a:solidFill>
                <a:latin typeface="Telegraf"/>
              </a:rPr>
              <a:t>Chest Pain - No (1) , Yes (2)</a:t>
            </a:r>
          </a:p>
          <a:p>
            <a:pPr algn="ctr">
              <a:lnSpc>
                <a:spcPts val="4299"/>
              </a:lnSpc>
            </a:pPr>
            <a:endParaRPr lang="en-US" sz="3307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32198" y="477837"/>
            <a:ext cx="1598937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Lung Cancer Dataset Information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936197" cy="8229600"/>
            <a:chOff x="0" y="0"/>
            <a:chExt cx="4178039" cy="3460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8039" cy="3460438"/>
            </a:xfrm>
            <a:custGeom>
              <a:avLst/>
              <a:gdLst/>
              <a:ahLst/>
              <a:cxnLst/>
              <a:rect l="l" t="t" r="r" b="b"/>
              <a:pathLst>
                <a:path w="4178039" h="3460438">
                  <a:moveTo>
                    <a:pt x="4053579" y="3460438"/>
                  </a:moveTo>
                  <a:lnTo>
                    <a:pt x="124460" y="3460438"/>
                  </a:lnTo>
                  <a:cubicBezTo>
                    <a:pt x="55880" y="3460438"/>
                    <a:pt x="0" y="3404558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53579" y="0"/>
                  </a:lnTo>
                  <a:cubicBezTo>
                    <a:pt x="4122159" y="0"/>
                    <a:pt x="4178039" y="55880"/>
                    <a:pt x="4178039" y="124460"/>
                  </a:cubicBezTo>
                  <a:lnTo>
                    <a:pt x="4178039" y="3335978"/>
                  </a:lnTo>
                  <a:cubicBezTo>
                    <a:pt x="4178039" y="3404558"/>
                    <a:pt x="4122159" y="3460438"/>
                    <a:pt x="4053579" y="3460438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72183" y="1828224"/>
            <a:ext cx="9049231" cy="6630552"/>
            <a:chOff x="0" y="0"/>
            <a:chExt cx="12065642" cy="884073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210" b="210"/>
            <a:stretch>
              <a:fillRect/>
            </a:stretch>
          </p:blipFill>
          <p:spPr>
            <a:xfrm>
              <a:off x="0" y="0"/>
              <a:ext cx="12065642" cy="884073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1810003" y="3765562"/>
            <a:ext cx="5931504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Play"/>
              </a:rPr>
              <a:t>Lung Cancer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52591" y="5499389"/>
            <a:ext cx="4770781" cy="231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elegraf"/>
              </a:rPr>
              <a:t>The Pie Chart Shows The Distrbution of people having lung cancer (87.4%) and people who dont have lung cancer (12.6%)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1176</Words>
  <Application>Microsoft Office PowerPoint</Application>
  <PresentationFormat>Custom</PresentationFormat>
  <Paragraphs>146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Play Bold</vt:lpstr>
      <vt:lpstr>Telegraf</vt:lpstr>
      <vt:lpstr>Calibri</vt:lpstr>
      <vt:lpstr>Arial</vt:lpstr>
      <vt:lpstr>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Gradient Presentation Skills Workshop Webinar Keynote Presentation</dc:title>
  <dc:creator>Gracy Gulati</dc:creator>
  <cp:lastModifiedBy>Gracy Gulati</cp:lastModifiedBy>
  <cp:revision>2</cp:revision>
  <dcterms:created xsi:type="dcterms:W3CDTF">2006-08-16T00:00:00Z</dcterms:created>
  <dcterms:modified xsi:type="dcterms:W3CDTF">2024-05-22T18:43:49Z</dcterms:modified>
  <dc:identifier>DAGF9j1S5ts</dc:identifier>
</cp:coreProperties>
</file>